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Sektör Trendleri ve Görünürlük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Alternatif protein, hassas fermantasyon, foodtech yatırım trendleri ve profesyonel görünürlük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Alternatif Protein Trendleri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Hassas Fermantasyon ve Presizyon Biyoteknoloji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Foodtech Yatırım Manzarası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Sürdürülebilirlik ve Düzenleyici Yön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Profesyonel Görünürlük İnşası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ALTERNATIF PROTEIN TRENDLERI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Alternatif Protein Kategorilerine Genel Bakış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Bitkisel bazlı (plant-based): en olgun kategori, geniş ürün yelpazesi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Fermantasyon bazlı: hassas fermantasyon (protein üretimi) ve biyokütle fermantasyonu (mikobiyoproteinler)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Hücresel tarım (cultivated meat): laboratuvar ortamında hayvan hücresi kültürüyle et üretimi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Böcek bazlı proteinler: bazı pazarlarda (AB, Asya) büyüyen ama kültürel kabul sınırlı bir kategori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ALTERNATIF PROTEIN TRENDLERI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Bitkisel Bazlı Ürünlerde Olgunlaşma Sinyalleri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İlk nesil ürünler (temel burger/süt alternatifleri) artık yerleşik kategoriler haline geldi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İkinci nesil odak: besin değeri optimizasyonu (Nutri-Score, düşük şeker/tuz) ve duyusal iyileştirme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Fiyat farkının (bitkisel vs hayvansal) daralması kategori büyümesinin önündeki en büyük engellerden biri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ALTERNATIF PROTEIN TRENDLERI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Fonksiyonel Beslenme ve Kişiselleştirme Trendi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Tüketici talebi genel "sağlıklı" iddiasından, spesifik fonksiyonel faydaya (bağırsak sağlığı, protein yoğunluğu) kayıyor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Kişiselleştirilmiş beslenme teknolojileri (mikrobiyom testi, DNA bazlı öneriler) niş ama büyüyen bir alan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Gıda mühendisi için fırsat: fonksiyonel iddiayı bilimsel olarak destekleyecek formülasyon derinliği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ALTERNATIF PROTEIN TRENDLERI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Sürdürülebilirlik Talebinin Ürün Kararlarına Etkisi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Karbon ayak izi etiketleme talebi büyüyor — bazı markalar "karbon negatif" iddiasını konumlandırma unsuru yapıyor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Ambalaj sürdürülebilirliği, ürün formülasyonu kadar önemli bir karar alanı haline geldi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Sürdürülebilirlik iddialarının doğrulanabilir olması gerekiyor — "greenwashing" itibarı hızla zedeler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HASSAS FERMANTASYON VE PRESIZYON BIYOTEKNOLOJI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Hassas Fermantasyon Nedir?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Mikroorganizmaların (maya, bakteri) genetik olarak programlanarak spesifik proteinleri (kazein, whey, yumurta akı proteini) üretmesi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Geleneksel fermantasyondan farkı: hedef molekülün kesin, tekrarlanabilir üretimi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Hayvansız süt/yumurta proteinleri bu teknolojinin en olgun ticari uygulama alanı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HASSAS FERMANTASYON VE PRESIZYON BIYOTEKNOLOJI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Hassas Fermantasyonun Gıda Mühendisliğine Etkisi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Üretilen protein, geleneksel süt proteiniyle moleküler düzeyde neredeyse özdeş olabilir — formülasyon bilgisi büyük ölçüde aktarılabilir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Fermantasyon ölçeklendirme (bioreactor kapasitesi) maliyetin ana belirleyicisi — biyoproses mühendisliği kritik hale geliyor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Örnek: New Culture'ın kazein patentli mozzarellası, geleneksel peynir teknolojisi bilgisiyle hassas fermantasyon ürününü birleştiriyor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HASSAS FERMANTASYON VE PRESIZYON BIYOTEKNOLOJI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Hücresel Tarım (Cultivated Meat) Nerede Duruyor?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Hayvan kök hücrelerinin bioreactor'de çoğaltılmasıyla et dokusu üretimi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Maliyet düşüşü hızlı ama hâlâ geleneksel etle rekabet edecek ölçeğe ulaşmadı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Regülasyon onayları ülkeden ülkeye büyük fark gösteriyor — bazı pazarlarda onaylı, bazılarında hâlâ değerlendirme aşamasında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HASSAS FERMANTASYON VE PRESIZYON BIYOTEKNOLOJI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Biyoteknolojinin Gıda Mühendisi İçin Anlamı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Klasik gıda mühendisliği bilgisi (proses, formülasyon, duyusal) bu yeni hammaddelerle hâlâ geçerli ve gereklidir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Biyoproses/fermantasyon temel bilgisi, kariyerde farklılaştırıcı bir yetkinlik haline geliyor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Bu alanı takip etmeyen bir gıda mühendisi, önümüzdeki 10 yılda hızla değişen bir hammadde tabanına hazırlıksız yakalanabilir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Trend Sinyalini Erken Yakalamak: Mars'ın Erimeyen Dondurma Patenti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2026'da Mars, urad fasulyesi proteinleriyle oda sıcaklığında iki saat şeklini koruyan bir bitkisel dondurma formülasyonu için patent başvurusunda bulundu.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Haber ilk olarak bir LinkedIn paylaşımıyla yayıldı, ardından sektör medyasına taşındı — patent veritabanları ve uzman ağları, resmi basın bültenlerinden önce sinyal verebiliyor.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düzenli patent/sektör medyası taraması yapan bir gıda mühendisi, rakiplerinden haftalar/aylar önce önemli bir teknoloji yönelimini fark edebilir.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YATIRIM MANZARASI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Foodtech Yatırımının Genel Görünümü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Yatırım hacmi dönemsel dalgalanma gösteriyor ama alternatif protein ve gıda güvenliği teknolojisi öncelikli alanlar olmaya devam ediyor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Erken aşama (seed/Series A) yatırımlar teknik doğrulamaya, geç aşama yatırımlar ölçeklenme kapasitesine odaklanıyor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Devlet destekli krediler (örn. USDA destekli krediler) özellikle üretim tesisi genişlemesinde önemli bir finansman kaynağı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YATIRIM MANZARASI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Yatırımcıların Foodtech'te Aradığı Sinyaller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Savunulabilir teknik avantaj (patent, know-how, tedarik avantajı)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Net bir ilk pazar segmenti ve o segmentte kanıtlanmış talep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Kurucu ekipte teknik + ticari yetkinliğin birlikte bulunması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YATIRIM MANZARASI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Bölgesel Foodtech Ekosistemleri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Kuzey Amerika ve Batı Avrupa: olgun yatırımcı ekosistemi, yüksek rekabet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Asya (özellikle Hindistan, Güneydoğu Asya): hızlı büyüyen, yerel hammaddeye (baklagil, pirinç) dayalı inovasyon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Orta Doğu/Körfez: gıda güvenliği (self-sufficiency) motivasyonlu, devlet destekli yatırım artışı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YATIRIM MANZARASI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Yatırım Trendlerini Takip Etmenin Pratik Yolları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Sektör haber kaynaklarını (AgFunderNews, Green Queen, FoodNavigator, vegconomist) düzenli takip etmek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Patent veritabanlarını (Google Patents, Espacenet) periyodik taramak erken sinyal yakalar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Fuarlar ve sektör konferansları, resmi haberden önce trend sinyali veren ortamlardır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SÜRDÜRÜLEBILIRLIK VE DÜZENLEYICI YÖN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Gıda Sisteminde Sürdürülebilirlik Baskı Noktaları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Sera gazı emisyonu, su kullanımı ve arazi kullanımı hayvansal üretimde yapısal olarak daha yüksek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Ambalaj atığı ve gıda israfı, formülasyon/raf ömrü kararlarıyla doğrudan ilişkilidir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Düzenleyiciler (AB başta olmak üzere) sürdürülebilirlik raporlamasını giderek zorunlu hale getiriyor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SÜRDÜRÜLEBILIRLIK VE DÜZENLEYICI YÖN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Düzenleyici Trendler: Etiketleme ve Şeffaflık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Nutri-Score gibi besin değeri etiketleme sistemleri daha fazla pazarda yaygınlaşıyor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Karbon ayak izi etiketleme deneme aşamasında ama orta vadede yaygınlaşması bekleniyor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Şeffaflık talebi, tedarik zinciri izlenebilirliğini (traceability) teknik bir öncelik haline getiriyor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SÜRDÜRÜLEBILIRLIK VE DÜZENLEYICI YÖN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Döngüsel Ekonomi ve Yan Ürün Değerlendirme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Üretim yan ürünlerinin (peynir altı suyu, meyve posası vb.) yeniden değerlendirilmesi hem maliyet hem sürdürülebilirlik fırsatı sunar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Döngüsel tasarım ilkeleri artık ürün geliştirme sürecinin erken aşamasında değerlendiriliyor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Bu alan, gıda mühendisleri için proses optimizasyonu ile sürdürülebilirlik hedefinin kesiştiği bir fırsat alanıdır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SÜRDÜRÜLEBILIRLIK VE DÜZENLEYICI YÖN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Sürdürülebilirlik İddialarını Doğrulamak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Yaşam döngüsü analizi (LCA) sürdürülebilirlik iddialarının bilimsel temelini oluşturur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Bağımsız sertifikasyon (B Corp, Carbon Trust vb.) iddiaların güvenilirliğini artırır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Doğrulanamayan iddialar hem itibar hem düzenleyici risk taşır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Alternatif Kaynaklardan Protein: Plantible Foods Örneği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Plantible Foods, su mercimeği (duckweed) bitkisinden RuBisCO proteini üretimini 35 milyon dolarlık yatırımla (kısmen USDA destekli kredi) beş katına çıkarmayı hedefliyor.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Duckweed, geleneksel protein bitkilerine göre çok daha az arazi/su kullanarak hızlı büyüyen bir kaynak — sürdürülebilirlik ve verim avantajını birleştiriyor.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"egzotik" görünen bir hammadde kaynağı, doğru verim/maliyet hikayesiyle ciddi kurumsal yatırım çekebiliyor — sektör trend taraması bu tür fırsatları erken gösteriyor.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PROFESYONEL GÖRÜNÜRLÜK İNŞASI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Neden Görünürlük Kariyer İçin Kritik?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yetkinlik görünür olmadan fırsat yaratmaz — bilinirlik fırsatları çekmenin ön koşuludur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Sektör trend bilgisi, sadece kişisel gelişim değil, aynı zamanda görünürlük materyalidir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Düzenli, özgün içerik paylaşımı uzun vadede güvenilir bir uzman algısı inşa eder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PROFESYONEL GÖRÜNÜRLÜK İNŞASI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LinkedIn'de Teknik Otorite İnşası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Genel gözlemden çok, somut vaka/veri paylaşan içerik daha güçlü etkileşim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Sektör haberine kendi teknik yorumunuzu eklemek, sadece paylaşmaktan daha değerlidir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Düzenlilik (haftada bir gibi) tek seferlik viral bir paylaşımdan daha sürdürülebilir bir etki yaratır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PROFESYONEL GÖRÜNÜRLÜK İNŞASI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Konferans ve Etkinliklerde Görünürlük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Sektör konferanslarında konuşmacı olmak, yazılı içerikten daha güçlü bir güven sinyali verir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Panel/atölye önerisi hazırlarken genel bir konudan çok spesifik bir vaka/ders sunmak kabul şansını artırır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Etkinlik sonrası bağlantı kurduğunuz kişilerle takip iletişimi, ağın gerçek değerini ortaya çıkarır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PROFESYONEL GÖRÜNÜRLÜK İNŞASI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Sürdürülebilir Bir Görünürlük Rutini Kurmak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Haftalık/aylık bir içerik ve ağ kurma rutini belirleyin — tutarlılık, yoğunluktan daha etkilidir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Takip ettiğiniz 5-10 güvenilir kaynaktan düzenli trend özeti çıkarma alışkanlığı edinin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Görünürlüğü bir "pazarlama" değil, uzun vadeli bir kariyer sermayesi olarak görün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Sektör Trendleri ve Görünürlük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Alternatif protein ve hassas fermantasyon, gıda mühendisliğinin hammadde tabanını hızla değiştiriyor — bu alanı takip etmek artık opsiyonel değil.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Yatırım trendlerini anlamak, sadece girişimciler için değil, kariyer/pazar konumlandırması yapan her gıda mühendisi için değerlidir.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Sürdürülebilirlik iddiaları bilimsel doğrulama (LCA, bağımsız sertifikasyon) gerektirir — doğrulanamayan iddia risk taşır.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Profesyonel görünürlük, tek seferlik bir çaba değil, düzenli ve tutarlı bir kariyer sermayesi inşa etme sürecidir.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