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3246120"/>
            <a:ext cx="2011680" cy="109728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37744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000" b="1">
                <a:solidFill>
                  <a:srgbClr val="FFFFFF"/>
                </a:solidFill>
                <a:latin typeface="Calibri"/>
              </a:rPr>
              <a:t>Girişimcilik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657600"/>
            <a:ext cx="100584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>
                <a:solidFill>
                  <a:srgbClr val="CFCFCF"/>
                </a:solidFill>
                <a:latin typeface="Calibri"/>
              </a:rPr>
              <a:t>Foodtech girişimi kurma temelleri: regülasyon, ürün-pazar uyumu ve yatırımcı ilişkileri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03504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>
                <a:solidFill>
                  <a:srgbClr val="7D9F2D"/>
                </a:solidFill>
                <a:latin typeface="Calibri"/>
              </a:rPr>
              <a:t>Murat Sarıyar — Food Engineering Talks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222222"/>
                </a:solidFill>
                <a:latin typeface="Calibri"/>
              </a:rPr>
              <a:t>Gündem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01   </a:t>
            </a:r>
            <a:r>
              <a:rPr sz="1600">
                <a:solidFill>
                  <a:srgbClr val="222222"/>
                </a:solidFill>
                <a:latin typeface="Calibri"/>
              </a:rPr>
              <a:t>Foodtech Girişimi: Fikirden Ürüne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993392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02   </a:t>
            </a:r>
            <a:r>
              <a:rPr sz="1600">
                <a:solidFill>
                  <a:srgbClr val="222222"/>
                </a:solidFill>
                <a:latin typeface="Calibri"/>
              </a:rPr>
              <a:t>Regülasyon ve Uyum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523744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03   </a:t>
            </a:r>
            <a:r>
              <a:rPr sz="1600">
                <a:solidFill>
                  <a:srgbClr val="222222"/>
                </a:solidFill>
                <a:latin typeface="Calibri"/>
              </a:rPr>
              <a:t>Ürün-Pazar Uyumu (Product-Market Fit)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054096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04   </a:t>
            </a:r>
            <a:r>
              <a:rPr sz="1600">
                <a:solidFill>
                  <a:srgbClr val="222222"/>
                </a:solidFill>
                <a:latin typeface="Calibri"/>
              </a:rPr>
              <a:t>Finansman ve Yatırımcı İlişkileri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584448"/>
            <a:ext cx="987552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 b="1">
                <a:solidFill>
                  <a:srgbClr val="7D9F2D"/>
                </a:solidFill>
                <a:latin typeface="Calibri"/>
              </a:rPr>
              <a:t>05   </a:t>
            </a:r>
            <a:r>
              <a:rPr sz="1600">
                <a:solidFill>
                  <a:srgbClr val="222222"/>
                </a:solidFill>
                <a:latin typeface="Calibri"/>
              </a:rPr>
              <a:t>Büyüme ve Operasyonel Ölçeklenme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GIRIŞIMI: FIKIRDEN ÜRÜNE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Foodtech Girişimciliğinde Gıda Mühendisinin Avantajı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derinlik, "yapılabilir mi" sorusunu erken ve doğru cevaplama becerisi verir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Çoğu foodtech girişimi başarısızlığı teknik değil, pazar/iş modeli hatalarından kaynaklanır — mühendis bu tuzağa da hazırlıklı olmalı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kurucu, ilk ürün prototipini hızlı ve düşük maliyetle doğrulayabilir — dış kaynağa bağımlı değildir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GIRIŞIMI: FIKIRDEN ÜRÜNE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Fikirden Doğrulanmış Kavrama (MVP)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Minimum Uygulanabilir Ürün (MVP): en küçük, test edilebilir ürün versiyonu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Foodtech'te MVP genelde küçük ölçekli, elle üretilmiş prototip + hedef müşteriyle doğrudan test anlamına gelir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Erken aşamada mükemmeliyetçilik hız kaybettirir — "yeterince iyi, hızlı test edilebilir" öncelik olmalı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GIRIŞIMI: FIKIRDEN ÜRÜNE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Rakip ve Pazar Analizi Nasıl Yapılır?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Doğrudan rakipler kadar dolaylı alternatifleri (ikame ürünler) de haritalamak gerekir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Fiyat, dağıtım kanalı, hedef kitle boyutlarında bir konumlandırma haritası çıkarmak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Foodtech'te trend takibi (alternatif protein, hassas fermantasyon) hem fırsat hem tehdit sinyali verir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FOODTECH GIRIŞIMI: FIKIRDEN ÜRÜNE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Kurucu Ekip Tasarımı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+ ticari (satış/pazarlama) yetkinliğin ekipte birlikte bulunması kritik bir başarı faktörüdür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 kurucu teknik derinlikte güçlüyse, erken danışman/ortak ile ticari boşluğu kapatmalı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Roller ve karar hakları en baştan yazılı olarak netleştirilmeli — ortaklık anlaşmazlıkları girişimleri en çok yıpratan konudur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Teknik Sıçrama ile Pazar Konumlandırması: New Culture Örneği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New Culture, hassas fermantasyonla üretilen kazein proteinini patentleyerek gerçek mozzarellaya yakın "uzama" özelliği elde etti — 7 yıllık teknik optimizasyonun sonucu.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Şirket, teknolojiyi doğrudan tüketiciye değil, önce foodservice/pizzacılık segmentine (9 milyar dolarlık pazar) konumlandırdı — daha küçük, daha net bir ilk hedef kitle seçti.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teknik olarak güçlü bir inovasyon bile, doğru ilk pazar segmenti seçilmezse ticarileşme hızını kaybedebilir.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REGÜLASYON VE UYUM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Foodtech'te Regülasyon Neden Erken Aşamada Düşünülmeli?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Yeni bir hammadde/proses (örn. hassas fermantasyon, hücresel tarım) mevcut mevzuatta net bir kategori olmayabilir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Regülasyon onay süreci aylar/yıllar sürebilir — ürün geliştirme takvimine paralel planlanmalı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Geç fark edilen bir mevzuat engeli, tüm iş modelini geçersiz kılabilir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REGÜLASYON VE UYUM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Yeni Gıda (Novel Food) Statüsü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AB'de ve birçok pazarda 1997 öncesi önemli ölçüde tüketilmemiş ürünler "novel food" kapsamına girebilir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Novel food onayı güvenlik dosyası, bilimsel kanıt ve uzun bir değerlendirme süreci gerektirir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Bu süreci öngörmeyen girişimler, ürünü pazara sokamadan kaynaklarını tüketebilir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REGÜLASYON VE UYUM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Gıda Güvenliği Uyumu Girişim Ölçeğinde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Küçük ölçekte bile temel HACCP mantığı (tehlike analizi, kritik kontrol) uygulanmalı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Kuluçka/paylaşımlı üretim tesisleri (co-manufacturing) kullanan girişimler, tesisin sertifikasyon durumunu doğrulamalı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Yatırımcı/perakendeci görüşmelerinde gıda güvenliği uyumu, güvenilirlik göstergesi olarak sorgulanır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10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REGÜLASYON VE UYUM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Fikri Mülkiyet ve Patent Stratejisi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Patent, sadece koruma değil, yatırımcıya "savunulabilir bir teknik avantaj var" mesajı da verir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Patent başvurusu zamanlaması: çok erken (teknoloji olgunlaşmadan) veya çok geç (rakip önden gidebilir) riskleri dengelenmeli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Ticari sır (trade secret) bazı durumlarda patentten daha uygun bir koruma stratejisi olabilir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ÜRÜN-PAZAR UYUMU (PRODUCT-MARKET FIT)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Ürün-Pazar Uyumu (Product-Market Fit) Nedir?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Hedef müşterinin ürünü gerçekten istediği, tekrar satın aldığı ve başkasına önerdiği nokta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Foodtech'te bu uyum genelde fiyat, tat/duyusal kalite ve dağıtım erişilebilirliğinin kesişiminde bulunur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Uyum bulunmadan büyümeye (pazarlama harcaması, üretim kapasitesi) yatırım yapmak riski büyütür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ÜRÜN-PAZAR UYUMU (PRODUCT-MARKET FIT)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Erken Müşteri Geri Bildirimini Toplama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Nicel veriden önce nitel geri bildirim (neden satın aldı/almadı) çoğu zaman daha bilgilendiricidir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Gerçek satın alma davranışı, ankette verilen "satın alırım" cevabından daha güvenilir bir sinyaldir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Geri bildirim döngüsünü ürün geliştirme sürecine hızlı entegre etmek rekabet avantajı yaratır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ÜRÜN-PAZAR UYUMU (PRODUCT-MARKET FIT)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Fiyatlandırma Stratejisi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Maliyet-artı fiyatlandırma en basit ama genelde en az stratejik yaklaşımdır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Değer bazlı fiyatlandırma: müşterinin algıladığı faydaya göre fiyat belirleme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Foodtech'te premium konumlandırma (sağlık, sürdürülebilirlik) fiyat toleransını artırabilir ama hedef kitle net tanımlanmalı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ÜRÜN-PAZAR UYUMU (PRODUCT-MARKET FIT)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Dağıtım Kanalı Seçimi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Doğrudan tüketiciye (D2C) satış hızlı geri bildirim sağlar ama ölçeklenmesi zordur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Perakende zinciri ortaklığı geniş erişim sağlar ama uzun onay süreçleri ve marj baskısı getirir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Foodservice (restoran, otel, kurumsal) kanalı genelde daha hızlı bir ilk gelir kapısı olabilir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15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FINANSMAN VE YATIRIMCI İLIŞKILERI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Finansman Aşamaları: Bootstrap'tan Series A'ya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Bootstrap / aile-arkadaş: erken doğrulama için düşük maliyetli ama sınırlı kaynak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Melek yatırımcı / tohum (seed): ilk kurumsal doğrulama, genelde MVP + erken traksiyon sonrası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Series A ve sonrası: kanıtlanmış büyüme modeli, ölçeklenme sermayesi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FINANSMAN VE YATIRIMCI İLIŞKILERI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Yatırımcıya Teknik Hikayeyi Doğru Anlatmak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Yatırımcı teknik detaydan çok, "bu teknik avantaj nasıl bir rekabet bariyeri yaratıyor" sorusuna cevap ister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Karmaşık bilimi basit bir analojiyle anlatabilmek, teknik kurucular için kritik bir beceridir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Riskleri gizlemek yerine, riskin farkında olduğunuzu ve yönetim planınızı göstermek güven yaratır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17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FINANSMAN VE YATIRIMCI İLIŞKILERI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Due Diligence Sürecine Hazırlık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Teknik due diligence'ta genelde üretim skalasyonu, tedarik zinciri riski ve regülasyon durumu sorgulanır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Fikri mülkiyet, sözleşmeler ve düzenleyici belgelerin düzenli/erişilebilir olması süreci hızlandırır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Hazırlıksız yakalanan bir soru, teknik yetersizlikten çok kurumsallaşma eksikliği izlenimi verir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18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FINANSMAN VE YATIRIMCI İLIŞKILERI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Yatırımcı-Kurucu İlişkisini Yönetmek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Düzenli, şeffaf raporlama (aylık/üç aylık) güveni sürdürülebilir kılar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Kötü haberi geciktirmeden paylaşmak, uzun vadede güveni korumanın en etkili yoludur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Yatırımcıdan sadece sermaye değil, ağ ve stratejik danışmanlık da beklenmeli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19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8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VAKA ÇALIŞMASI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1">
                <a:solidFill>
                  <a:srgbClr val="222222"/>
                </a:solidFill>
                <a:latin typeface="Calibri"/>
              </a:rPr>
              <a:t>Karlı Büyüme: Dreamfarm'ın Sermaye Disiplinli Genişlemesi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1691640"/>
            <a:ext cx="10332720" cy="4480560"/>
          </a:xfrm>
          <a:prstGeom prst="rect">
            <a:avLst/>
          </a:prstGeom>
          <a:solidFill>
            <a:srgbClr val="FFFFFF"/>
          </a:solidFill>
          <a:ln w="19050">
            <a:solidFill>
              <a:srgbClr val="7D9F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1920240"/>
            <a:ext cx="96926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İtalyan vegan peynir girişimi Dreamfarm, 2023'te aldığı 5 milyon euroluk yatırımdan sonra 2026'da yeni sermayeye ihtiyaç duymadan cirosunu ikiye katladı.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Strateji: yeni ürün (mini mozzarella) ve foodservice kanalı genişlemesi, mevcut nakit akışıyla finanse edildi — büyüme sermaye bağımlılığından ayrıştırıldı.</a:t>
            </a:r>
          </a:p>
          <a:p>
            <a:pPr>
              <a:spcAft>
                <a:spcPts val="1000"/>
              </a:spcAft>
            </a:pPr>
            <a:r>
              <a:rPr sz="1500">
                <a:solidFill>
                  <a:srgbClr val="222222"/>
                </a:solidFill>
                <a:latin typeface="Calibri"/>
              </a:rPr>
              <a:t>Ders: her büyüme aşamasının yeni bir tur yatırım gerektirmesi zorunlu değildir — operasyonel disiplin sermaye ihtiyacını azaltabilir.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20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BÜYÜME VE OPERASYONEL ÖLÇEKLENME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Üretimi Ölçeklendirirken Kalite Riskini Yönetmek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Hızlı büyüme baskısı, kalite kontrol süreçlerinin atlanması riskini artırır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Skalasyon öncesi kritik proses parametrelerinin belgelenmiş olması tutarlılığı korur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Üçüncü taraf üretim (co-packing) kullanılıyorsa kalite denetimi girişimin sorumluluğunda kalır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21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BÜYÜME VE OPERASYONEL ÖLÇEKLENME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Operasyonel Süreçleri Kurumsallaştırma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Erken aşamada "herkes her şeyi yapar" modeli, büyüme ile sürdürülemez hale gelir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Standart operasyon prosedürleri (SOP) büyüme öncesi yazılmalı, büyüme sırasında değil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Kurumsallaşma girişimcilik ruhunu öldürmez — sürdürülebilir hızı mümkün kılar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22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BÜYÜME VE OPERASYONEL ÖLÇEKLENME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Uluslararası Genişleme Zamanlaması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Yerel pazarda güçlü bir ürün-pazar uyumu olmadan uluslararası genişleme riski büyütür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Her yeni pazar kendi regülasyon/tüketici tercihi araştırmasını gerektirir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Uluslararası genişlemede yerel ortaklık (distribütör, co-manufacturer) hız kazandırabilir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23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7D9F2D"/>
                </a:solidFill>
                <a:latin typeface="Calibri"/>
              </a:rPr>
              <a:t>BÜYÜME VE OPERASYONEL ÖLÇEKLENME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77240"/>
            <a:ext cx="107899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222222"/>
                </a:solidFill>
                <a:latin typeface="Calibri"/>
              </a:rPr>
              <a:t>Girişimcilik Yolculuğunda Sürdürülebilirlik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691640"/>
            <a:ext cx="1033272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Kurucu tükenmişliği, birçok girişimin gerçek başarısızlık nedenidir — teknik/pazar sorunundan önce gelir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Küçük, ölçülebilir kilometre taşları kurmak motivasyonu korur</a:t>
            </a:r>
          </a:p>
          <a:p>
            <a:pPr>
              <a:spcAft>
                <a:spcPts val="1000"/>
              </a:spcAft>
            </a:pPr>
            <a:r>
              <a:rPr sz="1700">
                <a:solidFill>
                  <a:srgbClr val="222222"/>
                </a:solidFill>
                <a:latin typeface="Calibri"/>
              </a:rPr>
              <a:t>●  "Başarısızlık" ve "öğrenme" arasındaki çizgiyi netleştirmek uzun vadeli dayanıklılık sağlar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8229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>
                <a:solidFill>
                  <a:srgbClr val="6B6B6B"/>
                </a:solidFill>
                <a:latin typeface="Calibri"/>
              </a:rPr>
              <a:t>Food Engineering Talks — Girişimcilik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446520"/>
            <a:ext cx="548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000">
                <a:solidFill>
                  <a:srgbClr val="6B6B6B"/>
                </a:solidFill>
                <a:latin typeface="Calibri"/>
              </a:rPr>
              <a:t>24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222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48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1">
                <a:solidFill>
                  <a:srgbClr val="FFFFFF"/>
                </a:solidFill>
                <a:latin typeface="Calibri"/>
              </a:rPr>
              <a:t>Özet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332720" cy="3931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Foodtech girişimciliğinde teknik derinlik bir avantajdır ama tek başına yeterli değildir — pazar/iş modeli riskleri eşit derecede yönetilmelidir.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Regülasyon, ürün geliştirmenin bir yan konusu değil, en baştan planlanması gereken bir iş kısıtıdır.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Ürün-pazar uyumu kanıtlanmadan büyümeye yatırım yapmak, en sık rastlanan girişim hatasıdır.</a:t>
            </a:r>
          </a:p>
          <a:p>
            <a:pPr>
              <a:spcAft>
                <a:spcPts val="1200"/>
              </a:spcAft>
            </a:pPr>
            <a:r>
              <a:rPr sz="1700">
                <a:solidFill>
                  <a:srgbClr val="E8E8E8"/>
                </a:solidFill>
                <a:latin typeface="Calibri"/>
              </a:rPr>
              <a:t>✓  Yatırımcıya teknik hikaye, karmaşıklığı değil, rekabet bariyerini ve riskin nasıl yönetildiğini anlatmalıdır.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69280"/>
            <a:ext cx="10332720" cy="777240"/>
          </a:xfrm>
          <a:prstGeom prst="rect">
            <a:avLst/>
          </a:prstGeom>
          <a:solidFill>
            <a:srgbClr val="7D9F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00" b="1">
                <a:solidFill>
                  <a:srgbClr val="FFFFFF"/>
                </a:solidFill>
                <a:latin typeface="Calibri"/>
              </a:rPr>
              <a:t>45 dakikalık ücretsiz ön görüşme için başvurun → foodengineeringtalks.com/coaching/apply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