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246120"/>
            <a:ext cx="2011680" cy="109728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37744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Calibri"/>
              </a:rPr>
              <a:t>Liderlik ve Yöneticiliğe Geçiş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6576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solidFill>
                  <a:srgbClr val="CFCFCF"/>
                </a:solidFill>
                <a:latin typeface="Calibri"/>
              </a:rPr>
              <a:t>Teknik uzmandan yöneticiye geçiş, ekip yönetimi ve çapraz fonksiyonel liderlik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035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7D9F2D"/>
                </a:solidFill>
                <a:latin typeface="Calibri"/>
              </a:rPr>
              <a:t>Murat Sarıyar — Food Engineering Talks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222222"/>
                </a:solidFill>
                <a:latin typeface="Calibri"/>
              </a:rPr>
              <a:t>Gündem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01   </a:t>
            </a:r>
            <a:r>
              <a:rPr sz="1600">
                <a:solidFill>
                  <a:srgbClr val="222222"/>
                </a:solidFill>
                <a:latin typeface="Calibri"/>
              </a:rPr>
              <a:t>Teknik Uzmandan Yöneticiye Geçişin Zihniyet Değişimi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93392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02   </a:t>
            </a:r>
            <a:r>
              <a:rPr sz="1600">
                <a:solidFill>
                  <a:srgbClr val="222222"/>
                </a:solidFill>
                <a:latin typeface="Calibri"/>
              </a:rPr>
              <a:t>Ekip Yönetimi Temelleri (Üretim / Ar-Ge)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23744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03   </a:t>
            </a:r>
            <a:r>
              <a:rPr sz="1600">
                <a:solidFill>
                  <a:srgbClr val="222222"/>
                </a:solidFill>
                <a:latin typeface="Calibri"/>
              </a:rPr>
              <a:t>Performans ve Geri Bildirim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054096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04   </a:t>
            </a:r>
            <a:r>
              <a:rPr sz="1600">
                <a:solidFill>
                  <a:srgbClr val="222222"/>
                </a:solidFill>
                <a:latin typeface="Calibri"/>
              </a:rPr>
              <a:t>Çapraz Fonksiyonel Paydaş Yönetimi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584448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05   </a:t>
            </a:r>
            <a:r>
              <a:rPr sz="1600">
                <a:solidFill>
                  <a:srgbClr val="222222"/>
                </a:solidFill>
                <a:latin typeface="Calibri"/>
              </a:rPr>
              <a:t>Kendi Liderlik Gelişimini Sürdürme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TEKNIK UZMANDAN YÖNETICIYE GEÇIŞIN ZIHNIYET DEĞIŞIMI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Neden Bu Geçiş Zor? İki Farklı Başarı Tanımı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Teknik uzmanlıkta başarı: kendi işini mükemmel yapmak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Yöneticilikte başarı: başkalarının işini mümkün kılmak — sonuç artık dolaylıdır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En sık hata: yönetici olduktan sonra hâlâ "en iyi teknisyen ben olmalıyım" refleksiyle çalışmak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Bu geçiş bir terfi değil, farklı bir meslektir — yeni bir beceri seti gerektirir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TEKNIK UZMANDAN YÖNETICIYE GEÇIŞIN ZIHNIYET DEĞIŞIMI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Mikro-Yönetimden Vazgeçmek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Detaya hakimiyet güven değil kontrol ihtiyacından geliyorsa ekip gelişimini engeller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Delegasyon, işi bırakmak değil, doğru insana doğru sorumlulukla emanet etmektir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"Ben yapsam daha hızlı olurdu" düşüncesi kısa vadede doğru, uzun vadede ekip kapasitesini büyütmez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TEKNIK UZMANDAN YÖNETICIYE GEÇIŞIN ZIHNIYET DEĞIŞIMI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Yeni Yöneticinin İlk 90 Günü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Önce dinle: ekibin mevcut dinamiklerini, güçlü/zayıf yönlerini gözlemle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Hızlı, görünür ama küçük bir kazanım (quick win) güven inşa eder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Beklentileri erken ve açık şekilde belirle — belirsizlik ekipte kaygı yaratır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5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TEKNIK UZMANDAN YÖNETICIYE GEÇIŞIN ZIHNIYET DEĞIŞIMI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Otorite ile Saygınlık Arasındaki Fark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Unvan otorite verir, otorite saygınlık vermez — saygınlık davranışla kazanılır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Eski meslektaşlarının yöneticisi olmak özel bir zorluktur: ilişkiyi yeniden tanımlamak gerekir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Tutarlılık (söylediğini yapmak) saygınlığın en hızlı yolu ve en kolay kaybedilen sermayedir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VAKA ÇALIŞMASI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2222"/>
                </a:solidFill>
                <a:latin typeface="Calibri"/>
              </a:rPr>
              <a:t>Teknik Uzmanlıktan Çok Yönlü Bir Role: 25+ Yıllık Bir Kariyer Rotası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10332720" cy="4480560"/>
          </a:xfrm>
          <a:prstGeom prst="rect">
            <a:avLst/>
          </a:prstGeom>
          <a:solidFill>
            <a:srgbClr val="FFFFFF"/>
          </a:solidFill>
          <a:ln w="19050">
            <a:solidFill>
              <a:srgbClr val="7D9F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1920240"/>
            <a:ext cx="96926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Sütaş/Natura Gıda'da formülasyon uzmanlığıyla başlayan kariyer, UBC Kimya'da çok ülkeli saha danışmanlığına, ardından Tarım Kredi ve Matlı'da daha geniş operasyonel/liderlik sorumluluklarına evrildi.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Her geçişte aynı zorlukla karşılaşıldı: yeni rolde başarı tanımı bir öncekinden farklıydı — sadece teknik derinlik değil, ekip/paydaş yönetimi de gerekiyordu.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Ders: her yeni rol beraberinde yeni bir beceri kazandırdı — hangisinin ne zaman işe yarayacağı önceden bilinmese de, er ya da geç mutlaka bir yerde karşılığını bulacağı bilinciyle öğrenmeye kariyer boyunca kesintisiz devam edildi.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7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EKIP YÖNETIMI TEMELLERI (ÜRETIM / AR-GE)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Üretim ve Ar-Ge Ekiplerini Yönetmenin Farkı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Üretim: operasyonel disiplin, standart prosedüre uyum, vardiya/kapasite yönetimi öne çıkar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Ar-Ge: yaratıcılık, belirsizlik toleransı, deneme-yanılma döngüsü yönetimi öne çıkar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Aynı liderlik tarzı iki ortamda farklı sonuç verir — bağlama göre uyarlama gerekir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8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EKIP YÖNETIMI TEMELLERI (ÜRETIM / AR-GE)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Doğru İşe Doğru Kişiyi Yerleştirmek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Ekip üyesinin güçlü yönünü, sadece unvanına değil gerçek yetkinliğine göre değerlendirmek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Yetenek boşluklarını (skill gap) tespit edip hedefli gelişim planı kurmak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Rol netliği eksikse en yetenekli ekip bile verimsiz çalışır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9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EKIP YÖNETIMI TEMELLERI (ÜRETIM / AR-GE)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Toplantı ve İletişim Disiplini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Gereksiz toplantı, ekibin en değerli kaynağını (zaman/odak) tüketir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Her toplantının net bir amacı ve çıktısı olmalı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Yazılı iletişim (özet, karar kaydı) sözlü kararların kaybolmasını önler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10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EKIP YÖNETIMI TEMELLERI (ÜRETIM / AR-GE)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Kriz Anında Ekip Yönetimi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Ürün geri çağırma, hat durması gibi krizlerde sakin ve net iletişim ekip moralini korur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Kriz sırasında suçlu aramak yerine önce sorunu çözmeye odaklanmak, uzun vadede güveni artırır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Kriz sonrası kök neden analizi ve öğrenilen dersler mutlaka paylaşılmalı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11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PERFORMANS VE GERI BILDIRIM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Etkili Geri Bildirim Vermenin Yapısı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Somut, zamanında ve davranışa odaklı geri bildirim (kişilik değil davranış eleştirilir)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Sadece olumsuzda değil, olumlu performansta da düzenli geri bildirim vermek motivasyonu güçlendirir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Geri bildirim bir sefer değil, sürekli bir diyalog olmalıdır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12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PERFORMANS VE GERI BILDIRIM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Zor Konuşmaları Yönetmek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Erteleme sorunu büyütür — zor konuşmayı zamanında yapmak hem adil hem etkilidir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Konuşmayı hazırlıklı yapmak: somut örnekler, beklenen değişim net olmalı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Duygusal tepkiye hazırlıklı olmak ama konuyu dağıtmadan sürdürmek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PERFORMANS VE GERI BILDIRIM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Performans Değerlendirme Sistemleri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Yıllık değerlendirme tek başına yetersizdir — sürekli geri bildirimle desteklenmeli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Hedef belirleme (SMART hedefler) performans değerlendirmesinin temelini oluşturur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Kendi kendini değerlendirme (self-assessment) çalışanın sahiplenmesini artırır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PERFORMANS VE GERI BILDIRIM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Yetenek Geliştirme ve Yedekleme Planlaması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Ekipteki her kritik rol için en az bir potansiyel yedek/gelişim planı olmalı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Mentorluk ve iç eğitim, dış işe alımdan çoğu zaman daha hızlı ve maliyet etkin bir gelişim yoludur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Yetenek kaybı riskini önceden fark etmek, kriz anında telafi etmekten çok daha ucuzdur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15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ÇAPRAZ FONKSIYONEL PAYDAŞ YÖNETIMI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Ar-Ge, Üretim, Satış ve Pazarlama Arasında Köprü Kurmak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Her fonksiyonun önceliği farklıdır: satış hız ister, üretim istikrar ister, Ar-Ge doğrulama süresi ister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Teknik kararların iş diline çevrilmesi (maliyet, zaman, risk) paydaş uyumunu kolaylaştırır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Erken ve sık iletişim, geç aşamada sürpriz anlaşmazlıkları önler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ÇAPRAZ FONKSIYONEL PAYDAŞ YÖNETIMI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Teknik Kararları Yönetime Anlatmak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Üst yönetim genelde teknik detaydan çok riski ve iş etkisini duymak ister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Karmaşık bir teknik konuyu 3 cümlede özetleyebilmek güvenilirlik kazandırır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Belirsizliği gizlemek yerine açıkça ifade etmek (ve bir aksiyon planıyla eşlemek) güven inşa eder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17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ÇAPRAZ FONKSIYONEL PAYDAŞ YÖNETIMI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Çatışma Yönetimi: Fonksiyonlar Arası Anlaşmazlıklar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Çatışmanın kaynağı çoğu zaman kişisel değil, farklı hedef/öncelik yapısıdır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Ortak hedefe (müşteri memnuniyeti, ürün güvenliği) referans vermek tarafları hizalar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Karar verici netliği olmayan toplantılar çatışmayı çözmez, erteler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18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ÇAPRAZ FONKSIYONEL PAYDAŞ YÖNETIMI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Değişim Yönetimi: Yeni Bir Süreç/Sistemi Devreye Alma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Değişime direnç genelde bilgi eksikliğinden değil, güvensizlikten kaynaklanır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Erken aşamada etkilenen ekiplerin görüşünü almak sahiplenmeyi artırır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Küçük pilot uygulama + görünür erken kazanım, büyük ölçekli dirençleri azaltır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19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VAKA ÇALIŞMASI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2222"/>
                </a:solidFill>
                <a:latin typeface="Calibri"/>
              </a:rPr>
              <a:t>Satış-Üretim Çatışmasını Ortak Hedefle Çözmek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10332720" cy="4480560"/>
          </a:xfrm>
          <a:prstGeom prst="rect">
            <a:avLst/>
          </a:prstGeom>
          <a:solidFill>
            <a:srgbClr val="FFFFFF"/>
          </a:solidFill>
          <a:ln w="19050">
            <a:solidFill>
              <a:srgbClr val="7D9F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1920240"/>
            <a:ext cx="96926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Bir gıda üretim tesisinde satış ekibi hızlı teslimat, üretim ekibi ise parti değişikliğinin getirdiği verimlilik kaybı nedeniyle esneklik istemiyordu — anlaşmazlık haftalarca sürdü.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Çözüm: her iki tarafın da paylaştığı ortak hedef (müşteri memnuniyeti + karlılık) üzerinden bir karar çerçevesi kuruldu, hangi sipariş türlerinin önceliklendirileceği netleştirildi.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Sonuç: haftalık çatışma toplantıları yerine, önceden anlaşılmış kurallarla otomatik önceliklendirme devreye girdi — her iki taraf da zaman kazandı.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20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KENDI LIDERLIK GELIŞIMINI SÜRDÜRME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Kendi Liderlik Tarzını Tanımak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Doğal eğilimler (detaycı, vizyoner, ilişki odaklı vb.) hem güç hem risk taşır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Kör noktaları (blind spot) tespit etmenin en etkili yolu düzenli 360 derece geri bildirimdir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Liderlik tarzı sabit değildir — bağlama göre bilinçli uyarlama gerekir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21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KENDI LIDERLIK GELIŞIMINI SÜRDÜRME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Mentorluk Almak ve Vermek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Deneyimli bir mentordan düzenli geri bildirim almak, yönetici gelişiminde en hızlı yoldur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Kendi ekibinize mentorluk etmek, sadece onları değil sizi de geliştirir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Mentorluk ilişkisinin net bir amacı ve düzenli bir ritmi olmalı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22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KENDI LIDERLIK GELIŞIMINI SÜRDÜRME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Tükenmişliği (Burnout) Yönetmek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Yeni yöneticilerde en sık görülen hata: her şeyi kendisi kontrol etmeye çalışıp aşırı yüklenmek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Sınır koymak (çalışma saatleri, erişilebilirlik) sürdürülebilir liderliğin ön koşuludur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Kendi enerjinizi yönetmeden ekibinizin enerjisini yönetemezsiniz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KENDI LIDERLIK GELIŞIMINI SÜRDÜRME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Liderlik Gelişim Planı Oluşturma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Mevcut güçlü/gelişime açık yönlerinizi somut olarak listeleyin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Her biri için ölçülebilir bir gelişim hedefi ve zaman çizelgesi belirleyin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Düzenli aralıklarla (3-6 ay) planı gözden geçirip güncelleyin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Liderlik ve Yöneticiliğe Geçiş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libri"/>
              </a:rPr>
              <a:t>Özet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103327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Yöneticiliğe geçiş bir terfi değil, farklı bir beceri setini öğrenmeyi gerektiren yeni bir meslektir.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Delegasyon ve mikro-yönetimden vazgeçmek, ekip kapasitesini büyütmenin ön koşuludur.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Etkili geri bildirim ve zamanında zor konuşmalar, uzun vadeli ekip güvenini inşa eder.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Çapraz fonksiyonel çatışmaların çoğu kişisel değil yapısaldır — ortak hedefe referans vererek çözülür.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5669280"/>
            <a:ext cx="10332720" cy="777240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45 dakikalık ücretsiz ön görüşme için başvurun → foodengineeringtalks.com/coaching/apply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