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246120"/>
            <a:ext cx="2011680" cy="109728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37744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FFFF"/>
                </a:solidFill>
                <a:latin typeface="Calibri"/>
              </a:rPr>
              <a:t>Kalite, Güvenlik ve Mevzuat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6576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solidFill>
                  <a:srgbClr val="CFCFCF"/>
                </a:solidFill>
                <a:latin typeface="Calibri"/>
              </a:rPr>
              <a:t>HACCP, ISO 22000/GFSI ve gıda mevzuatı üzerine gıda mühendisleri için pratik eğitim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0350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7D9F2D"/>
                </a:solidFill>
                <a:latin typeface="Calibri"/>
              </a:rPr>
              <a:t>Murat Sarıyar — Food Engineering Talks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222222"/>
                </a:solidFill>
                <a:latin typeface="Calibri"/>
              </a:rPr>
              <a:t>Gündem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01   </a:t>
            </a:r>
            <a:r>
              <a:rPr sz="1600">
                <a:solidFill>
                  <a:srgbClr val="222222"/>
                </a:solidFill>
                <a:latin typeface="Calibri"/>
              </a:rPr>
              <a:t>Gıda Güvenliği Yönetim Sistemleri Temelleri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993392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02   </a:t>
            </a:r>
            <a:r>
              <a:rPr sz="1600">
                <a:solidFill>
                  <a:srgbClr val="222222"/>
                </a:solidFill>
                <a:latin typeface="Calibri"/>
              </a:rPr>
              <a:t>HACCP Uygulaması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523744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03   </a:t>
            </a:r>
            <a:r>
              <a:rPr sz="1600">
                <a:solidFill>
                  <a:srgbClr val="222222"/>
                </a:solidFill>
                <a:latin typeface="Calibri"/>
              </a:rPr>
              <a:t>ISO 22000 ve GFSI Standartları (BRC, FSSC 22000)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054096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04   </a:t>
            </a:r>
            <a:r>
              <a:rPr sz="1600">
                <a:solidFill>
                  <a:srgbClr val="222222"/>
                </a:solidFill>
                <a:latin typeface="Calibri"/>
              </a:rPr>
              <a:t>Mevzuat: Türk Gıda Kodeksi vs AB / Codex Alimentarius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584448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05   </a:t>
            </a:r>
            <a:r>
              <a:rPr sz="1600">
                <a:solidFill>
                  <a:srgbClr val="222222"/>
                </a:solidFill>
                <a:latin typeface="Calibri"/>
              </a:rPr>
              <a:t>Kalite Kontrol Laboratuvarı Kurulumu ve Yönetimi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GIDA GÜVENLIĞI YÖNETIM SISTEMLERI TEMELLERI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Gıda Güvenliği Neden Sistemik Bir Yaklaşım Gerektirir?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Nokta kontrolü (bitmiş ürün testi) yetersizdir — riskler süreç boyunca birikir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Önleyici yaklaşım: tehlikeleri kaynağında tanımlayıp kontrol etmek, testten çok daha güvenilirdir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Gıda güvenliği kültürü: sadece prosedür değil, günlük davranış ve karar alma alışkanlığıdır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Modern GFSI çerçeveleri (HACCP + ön gereksinim programları + yönetim sistemi) üç katmanlı bir yapıdadır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GIDA GÜVENLIĞI YÖNETIM SISTEMLERI TEMELLERI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Ön Gereksinim Programları (PRP)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Kapsam</a:t>
            </a:r>
          </a:p>
          <a:p>
            <a:pPr lvl="1">
              <a:spcAft>
                <a:spcPts val="600"/>
              </a:spcAft>
            </a:pPr>
            <a:r>
              <a:rPr sz="1400">
                <a:solidFill>
                  <a:srgbClr val="6B6B6B"/>
                </a:solidFill>
                <a:latin typeface="Calibri"/>
              </a:rPr>
              <a:t>–  Tesis hijyeni</a:t>
            </a:r>
          </a:p>
          <a:p>
            <a:pPr lvl="1">
              <a:spcAft>
                <a:spcPts val="600"/>
              </a:spcAft>
            </a:pPr>
            <a:r>
              <a:rPr sz="1400">
                <a:solidFill>
                  <a:srgbClr val="6B6B6B"/>
                </a:solidFill>
                <a:latin typeface="Calibri"/>
              </a:rPr>
              <a:t>–  Zararlı kontrolü</a:t>
            </a:r>
          </a:p>
          <a:p>
            <a:pPr lvl="1">
              <a:spcAft>
                <a:spcPts val="600"/>
              </a:spcAft>
            </a:pPr>
            <a:r>
              <a:rPr sz="1400">
                <a:solidFill>
                  <a:srgbClr val="6B6B6B"/>
                </a:solidFill>
                <a:latin typeface="Calibri"/>
              </a:rPr>
              <a:t>–  Personel hijyeni</a:t>
            </a:r>
          </a:p>
          <a:p>
            <a:pPr lvl="1">
              <a:spcAft>
                <a:spcPts val="600"/>
              </a:spcAft>
            </a:pPr>
            <a:r>
              <a:rPr sz="1400">
                <a:solidFill>
                  <a:srgbClr val="6B6B6B"/>
                </a:solidFill>
                <a:latin typeface="Calibri"/>
              </a:rPr>
              <a:t>–  Tedarikçi onayı</a:t>
            </a:r>
          </a:p>
          <a:p>
            <a:pPr lvl="1">
              <a:spcAft>
                <a:spcPts val="600"/>
              </a:spcAft>
            </a:pPr>
            <a:r>
              <a:rPr sz="1400">
                <a:solidFill>
                  <a:srgbClr val="6B6B6B"/>
                </a:solidFill>
                <a:latin typeface="Calibri"/>
              </a:rPr>
              <a:t>–  Kalibrasyon</a:t>
            </a:r>
          </a:p>
          <a:p>
            <a:pPr lvl="1">
              <a:spcAft>
                <a:spcPts val="600"/>
              </a:spcAft>
            </a:pPr>
            <a:r>
              <a:rPr sz="1400">
                <a:solidFill>
                  <a:srgbClr val="6B6B6B"/>
                </a:solidFill>
                <a:latin typeface="Calibri"/>
              </a:rPr>
              <a:t>–  İzlenebilirlik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PRP'ler HACCP'in temelini oluşturur — PRP zayıfsa HACCP planı da zayıf kalır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Örnek: uygun temizlik/dezenfeksiyon programı olmadan mikrobiyolojik kritik kontrol noktası belirlemek anlamsızdır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GIDA GÜVENLIĞI YÖNETIM SISTEMLERI TEMELLERI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Tehlike Türleri: Biyolojik, Kimyasal, Fiziksel, Alerjen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Biyolojik: patojenler (Salmonella, Listeria, E. coli), sporlar, virüsler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Kimyasal: alerjenler, temizlik kalıntıları, mikotoksinler, ağır metaller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Fiziksel: cam, metal, plastik parçaları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Alerjen yönetimi ayrı bir disiplindir: çapraz bulaşma, etiketleme doğruluğu, hat ayrımı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5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GIDA GÜVENLIĞI YÖNETIM SISTEMLERI TEMELLERI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Gıda Güvenliği Kültürü Nasıl İnşa Edilir?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Üst yönetim taahhüdü görünür olmalı — "söylediğini yapma" tutarlılığı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Eğitim tek seferlik değil, sürekli ve rol bazlı olmalı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Çalışanların sorun bildirme konusunda cezalandırılmama güvencesi (just culture)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KPI'lar: sadece denetim sonucu değil, günlük saha gözlem/near-miss raporlama oranı da izlenmeli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HACCP UYGULAMASI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HACCP'in 7 İlkesi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1) Tehlike analizi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2) Kritik kontrol noktası (KKN) belirleme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3) Kritik limit belirleme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4) İzleme prosedürü kurma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5) Düzeltici faaliyet tanımlama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6) Doğrulama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7) Kayıt tutma ve dokümantasyon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7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HACCP UYGULAMASI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Tehlike Analizi ve KKN Belirleme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Her proses adımı için: tehlike var mı, önemli mi (olasılık × şiddet), bu adımda mı yoksa sonraki adımda mı kontrol edilecek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Karar ağacı (decision tree) yaklaşımı KKN belirlemede standart bir araçtır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Yaygın hata: her PRP kontrolünü KKN olarak işaretlemek — KKN sayısı fazla olursa sistem yönetilemez hale gelir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8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HACCP UYGULAMASI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Kritik Limitler ve İzleme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Kritik limit: ölçülebilir, bilimsel dayanaklı bir eşiktir (örn. pastörizasyon sıcaklık/süre kombinasyonu)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İzleme sıklığı ve sorumlusu net tanımlanmalı — "kim, ne zaman, nasıl" sorusu planın parçasıdır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Sürekli izleme (otomatik veri kaydı) mümkünse tercih edilmeli — insan hatası riski azalır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9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HACCP UYGULAMASI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Düzeltici Faaliyet ve Doğrulama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Limit aşıldığında: etkilenen ürünü izole et, kök neden analizini yap, süreci düzelt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Doğrulama: HACCP planının kendisinin işe yaradığını kanıtlama (iç denetim, doğrulama numunesi, kayıt incelemesi)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Doğrulama ile izleme karıştırılmamalı — izleme günlük, doğrulama periyodiktir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10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VAKA ÇALIŞMASI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222222"/>
                </a:solidFill>
                <a:latin typeface="Calibri"/>
              </a:rPr>
              <a:t>KKN Sayısını Azaltarak Yönetilebilir Bir Sistem Kurmak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691640"/>
            <a:ext cx="10332720" cy="4480560"/>
          </a:xfrm>
          <a:prstGeom prst="rect">
            <a:avLst/>
          </a:prstGeom>
          <a:solidFill>
            <a:srgbClr val="FFFFFF"/>
          </a:solidFill>
          <a:ln w="19050">
            <a:solidFill>
              <a:srgbClr val="7D9F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1920240"/>
            <a:ext cx="96926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Bir süt ürünleri tesisinde başlangıç HACCP planı 14 kritik kontrol noktası içeriyordu — pratikte hiçbiri tutarlı izlenemiyordu.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Tehlike analizi karar ağacıyla yeniden yapıldığında, çoğu noktanın aslında PRP (temizlik, kalibrasyon, tedarikçi onayı) ile zaten kontrol altında olduğu görüldü.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KKN sayısı 4'e indirildi: pastörizasyon, metal dedektör, alerjen hat ayrımı, soğuk zincir sıcaklığı.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Sonuç: izleme kayıtlarının doluluk oranı %60'tan %98'e çıktı — az ama gerçekten izlenen KKN, çok ama kağıt üzerinde kalan KKN'den daha güvenlidir.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11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ISO 22000 VE GFSI STANDARTLARI (BRC, FSSC 22000)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ISO 22000 Nedir, HACCP'ten Farkı Nedir?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ISO 22000: yönetim sistemi çerçevesi (PDCA döngüsü) + HACCP ilkelerini birleştirir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HACCP tek başına bir teknik yöntemdir, ISO 22000 kurumsal yönetim taahhüdünü de zorunlu kılar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Sürekli iyileştirme döngüsü ve üst yönetim gözden geçirmesi ISO 22000'e özgü zorunluluklardır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12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ISO 22000 VE GFSI STANDARTLARI (BRC, FSSC 22000)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GFSI Onaylı Standartlar: BRC ve FSSC 22000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GFSI (Global Food Safety Initiative): perakendecilerin kabul ettiği standartları belirleyen bir kıyaslama organizasyonu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BRC (British Retail Consortium): İngiltere merkezli perakendeciler için yaygın, detaylı denetim kriterleri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FSSC 22000: ISO 22000 + sektöre özel ek gereksinimler (PRP), uluslararası kabul görüyor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Hangi standardın seçileceği büyük ölçüde hedef pazarın/müşterinin talebine bağlıdır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ISO 22000 VE GFSI STANDARTLARI (BRC, FSSC 22000)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Sertifikasyona Hazırlık Süreci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Boşluk analizi (gap analysis): mevcut durum ile standart gereksinimleri arasındaki fark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Dokümantasyon: prosedür, talimat, kayıt formlarının standarda uyumlu hale getirilmesi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İç denetim ve yönetim gözden geçirmesi sertifikasyon denetiminden önce mutlaka tamamlanmalı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Tipik hazırlık süresi mevcut sistem olgunluğuna göre 6-18 ay arasında değişir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14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ISO 22000 VE GFSI STANDARTLARI (BRC, FSSC 22000)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Sertifikasyon Denetiminde Sık Yapılan Hatalar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Kayıtlar ile sahadaki gerçek uygulama arasında tutarsızlık ("kağıt üzerinde iyi, sahada farklı")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Düzeltici faaliyetlerin kök neden analizinden çok belirti düzeltmesine odaklanması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Denetim öncesi son dakika hazırlık ("gösteri" kültürü) — sürdürülebilir olmayan bir yaklaşım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15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MEVZUAT: TÜRK GIDA KODEKSI VS AB / CODEX ALIMENTARIUS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Türk Gıda Kodeksi'nin Yapısı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Ana çerçeve: 5996 sayılı Kanun + alt yönetmelikler + tebliğler (ürün bazlı, katkı maddesi, etiketleme vb.)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AB mevzuatına uyum süreci devam ediyor — çoğu tebliğ AB direktifleriyle paralel ama tam örtüşmüyor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Değişiklik takibi kritik: tebliğler nispeten sık güncellenir, ihracat yapan firmalar için sürekli izleme gerekir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MEVZUAT: TÜRK GIDA KODEKSI VS AB / CODEX ALIMENTARIUS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Codex Alimentarius: Küresel Referans Çerçeve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FAO/WHO ortak organı, çoğu ulusal mevzuat için referans/başlangıç noktasıdır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Bağlayıcı değildir ama uluslararası ticarette (WTO SPS anlaşması kapsamında) fiilen referans kabul edilir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Katkı maddesi limitleri, kalıntı limitleri (MRL), etiketleme ilkeleri gibi konularda temel kaynaktır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17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MEVZUAT: TÜRK GIDA KODEKSI VS AB / CODEX ALIMENTARIUS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AB ile Türkiye Mevzuatı Arasındaki Kritik Farklar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Katkı maddesi onay listeleri ve kullanım limitlerinde farklar olabilir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Etiketleme gereksinimleri (alerjen vurgusu, besin değeri beyanı formatı) ülkeye göre değişir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İhracat öncesi hedef pazarın güncel mevzuatının doğrulanması şarttır — varsayımla hareket etmek reddedilme riski taşır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18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MEVZUAT: TÜRK GIDA KODEKSI VS AB / CODEX ALIMENTARIUS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İhracatta Mevzuat Uyum Stratejisi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Hedef pazar mevzuatını erken aşamada (reçete tasarımından önce) araştır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Çok pazarlı ihracatta "en katı ortak payda" yaklaşımı reçeteyi basitleştirebilir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Yerel bir mevzuat danışmanı/ithalatçı ile doğrulama, resmi kaynak taramasının yerini tutmaz ama tamamlar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19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VAKA ÇALIŞMASI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222222"/>
                </a:solidFill>
                <a:latin typeface="Calibri"/>
              </a:rPr>
              <a:t>Çok Pazarlı İhracatta Ortak Reçete Stratejisi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691640"/>
            <a:ext cx="10332720" cy="4480560"/>
          </a:xfrm>
          <a:prstGeom prst="rect">
            <a:avLst/>
          </a:prstGeom>
          <a:solidFill>
            <a:srgbClr val="FFFFFF"/>
          </a:solidFill>
          <a:ln w="19050">
            <a:solidFill>
              <a:srgbClr val="7D9F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1920240"/>
            <a:ext cx="96926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Aynı ürünün AB, Körfez ve Güneydoğu Asya pazarlarına satılması planlanan bir projede, her pazarın katkı maddesi/etiketleme kuralları ayrı ayrı tarandı.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En kısıtlayıcı ortak paydaya göre tek bir "ihracat reçetesi" tasarlandı — pazar başına ayrı reçete yönetiminin operasyonel karmaşıklığı önlendi.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Sonuç: tek üretim hattı, tek stok kalemiyle üç bölgeye uyumlu sevkiyat yapılabildi; mevzuat riski üretim başlamadan önce, erken aşamada elendi.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20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KALITE KONTROL LABORATUVARI KURULUMU VE YÖNETIMI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Laboratuvar Kurulumunda Temel Kararlar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İç laboratuvar mı, dış laboratuvar mı (ya da hibrit) — hacim, ürün çeşitliliği ve maliyete göre karar verilir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Test kapsamı: mikrobiyolojik, fizikokimyasal, duyusal — hangileri iç, hangileri dış yaptırılacak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Ekipman yatırımı test hacmiyle orantılı planlanmalı — atıl kapasite maliyet, yetersiz kapasite risk yaratır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21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KALITE KONTROL LABORATUVARI KURULUMU VE YÖNETIMI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Kalibrasyon ve Metot Doğrulama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Tüm ölçüm ekipmanları düzenli kalibre edilmeli, kalibrasyon sertifikaları izlenebilir olmalı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Metot doğrulama (validation): kullanılan test metodunun doğruluk/kesinlik/tekrarlanabilirlik açısından uygunluğunun kanıtlanması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Akredite metotlar (ISO 17025) müşteri/denetim güvenilirliğini artırır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22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KALITE KONTROL LABORATUVARI KURULUMU VE YÖNETIMI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Numune Alma ve İstatistiksel Yeterlilik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Numune alma planı partinin temsil edilebilirliğini sağlamalı (rastgele, tabakalı örnekleme)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Numune sayısı yetersizse sonuçlar yanıltıcı güven verir — istatistiksel güç hesaplaması ihmal edilmemeli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Numune saklama koşulları ve zincir-i emniyet (chain of custody) kayıt altına alınmalı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KALITE KONTROL LABORATUVARI KURULUMU VE YÖNETIMI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Laboratuvar Verisinin Karar Sürecine Entegrasyonu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Laboratuvar sonuçları sadece uygunluk/uygunsuzluk değil, trend analizi için de kullanılmalı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Uygunsuzluk kök neden analizine laboratuvar + üretim + Ar-Ge birlikte katılmalı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Gerçek zamanlı/dijital LIMS (Laboratory Information Management System) izlenebilirliği ve hızı artırır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Kalite, Güvenlik ve Mevzuat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24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Calibri"/>
              </a:rPr>
              <a:t>Özet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63040"/>
            <a:ext cx="103327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Gıda güvenliği, nokta kontrolünden çok, kaynağında önleyici bir sistem kurma disiplinidir.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HACCP'in gücü az sayıda gerçekten izlenen kritik kontrol noktasındadır — fazla KKN yönetilemez hale gelir.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ISO 22000/GFSI sertifikasyonu bir doküman değil, sürdürülebilir bir yönetim taahhüdüdür.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İhracatta mevzuat araştırması reçete tasarımından önce yapılmalı — sonradan düzeltmek çok daha maliyetlidir.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5669280"/>
            <a:ext cx="10332720" cy="777240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45 dakikalık ücretsiz ön görüşme için başvurun → foodengineeringtalks.com/coaching/apply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