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246120"/>
            <a:ext cx="2011680" cy="109728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37744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Calibri"/>
              </a:rPr>
              <a:t>Teknik / Formülasyon Danışmanlığı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6576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solidFill>
                  <a:srgbClr val="CFCFCF"/>
                </a:solidFill>
                <a:latin typeface="Calibri"/>
              </a:rPr>
              <a:t>Gıda mühendisleri için pratik formülasyon, stabilizatör-emülgatör sistemleri ve skalasyon eğitimi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035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7D9F2D"/>
                </a:solidFill>
                <a:latin typeface="Calibri"/>
              </a:rPr>
              <a:t>Murat Sarıyar — Food Engineering Talks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222222"/>
                </a:solidFill>
                <a:latin typeface="Calibri"/>
              </a:rPr>
              <a:t>Gündem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01   </a:t>
            </a:r>
            <a:r>
              <a:rPr sz="1600">
                <a:solidFill>
                  <a:srgbClr val="222222"/>
                </a:solidFill>
                <a:latin typeface="Calibri"/>
              </a:rPr>
              <a:t>Formülasyon ve Reçete Tasarımı Temelleri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93392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02   </a:t>
            </a:r>
            <a:r>
              <a:rPr sz="1600">
                <a:solidFill>
                  <a:srgbClr val="222222"/>
                </a:solidFill>
                <a:latin typeface="Calibri"/>
              </a:rPr>
              <a:t>Stabilizatör ve Emülgatör Sistemleri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23744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03   </a:t>
            </a:r>
            <a:r>
              <a:rPr sz="1600">
                <a:solidFill>
                  <a:srgbClr val="222222"/>
                </a:solidFill>
                <a:latin typeface="Calibri"/>
              </a:rPr>
              <a:t>Süt Ürünleri ve Dondurma Teknolojisi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054096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04   </a:t>
            </a:r>
            <a:r>
              <a:rPr sz="1600">
                <a:solidFill>
                  <a:srgbClr val="222222"/>
                </a:solidFill>
                <a:latin typeface="Calibri"/>
              </a:rPr>
              <a:t>Raf Ömrü, Tekstür ve Duyusal Optimizasyon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584448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05   </a:t>
            </a:r>
            <a:r>
              <a:rPr sz="1600">
                <a:solidFill>
                  <a:srgbClr val="222222"/>
                </a:solidFill>
                <a:latin typeface="Calibri"/>
              </a:rPr>
              <a:t>Maliyet Düşürme ve Endüstriyel Skalasyon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FORMÜLASYON VE REÇETE TASARIMI TEMELLERI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Formülasyon Nedir, Neden Kritik?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Formülasyon: hammaddelerin fonksiyonel özelliklerini nihai ürün hedefleriyle (tekstür, tat, raf ömrü, maliyet) eşleştirme süreci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Yanlış formülasyon geri çağırma, müşteri şikayeti ve marka hasarı riski taşır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İyi formülasyon üç kısıtı aynı anda çözer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Duyusal kalite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Maliyet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Üretilebilirlik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 bir kısıtı optimize edip diğerlerini gözden kaçırmak en sık yapılan hatadır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FORMÜLASYON VE REÇETE TASARIMI TEMELLERI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Reçete Tasarım Süreci — Adım Adım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1) Hedef tanımı: hangi tüketici ihtiyacı, hangi fiyat segmenti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2) Hammadde taraması ve fonksiyonel eşleştirme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3) Laboratuvar ölçekte prototip (100 g – 1 kg)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4) Duyusal ve fiziksel test döngüsü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5) Pilot ölçek doğrulama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6) Endüstriyel skalasyon ve devreye alma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FORMÜLASYON VE REÇETE TASARIMI TEMELLERI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Hammadde Fonksiyonelliğini Anlamak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Her hammaddenin birden fazla fonksiyonu olabilir (örn. süt tozu: protein kaynağı + su bağlama + Maillard reaksiyonu)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Fonksiyonel örtüşmeleri haritalama, gereksiz hammaddeyi elemeyi sağlar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Tedarikçi teknik dokümantasyonu (TDS) başlangıç noktasıdır — kendi sisteminizde doğrulama şart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"Aynı isim, farklı performans": aynı hammadde kategorisinde farklı tedarikçi partileri arasında fonksiyonel fark olabilir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FORMÜLASYON VE REÇETE TASARIMI TEMELLERI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Sık Yapılan Formülasyon Hataları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 bir değişkeni optimize edip hammaddeler arası etkileşimleri göz ardı etmek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Laboratuvar ölçeğinde çalışan bir reçetenin endüstriyel ölçekte aynı davranacağını varsaymak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Duyusal testi çok geç aşamaya bırakmak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Maliyet baskısıyla fonksiyonel hammaddeyi düşük kaliteli alternatifle değiştirip yan etkiyi test etmemek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STABILIZATÖR VE EMÜLGATÖR SISTEMLERI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Stabilizatör ve Emülgatör: Temel Fark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Emülgatör: yağ-su arayüzünü stabilize eder, damlacık boyutunu küçültür (örn. mono-digliseritler, lesitin)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Stabilizatör: su fazının viskozitesini artırıp faz ayrışmasını / buz kristali büyümesini yavaşlatır (örn. guar gam, LBG, karragenan)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Çoğu endüstriyel ürün ikisinin kombinasyonunu kullanır — sinerjistik etkiler vardır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Doz optimizasyonu bir dengedir: yetersizse ayrışma, fazlaysa sakızsı doku/yapışkanlık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7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STABILIZATÖR VE EMÜLGATÖR SISTEMLERI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Dondurmada Stabilizatör Sistemi Tasarımı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Fonksiyon: buz kristali büyümesini, özellikle sıcaklık dalgalanmalarında (heat shock), yavaşlatmak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Yaygın kombinasyon: guar gam + LBG (keçiboynuzu unu) + karragenan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Karragenan proteinle etkileşime girip whey (peynir altı suyu) ayrışmasını önler — dozu kritiktir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Çok az karragenan → whey-off; çok fazla → sert/kauçuksu doku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STABILIZATÖR VE EMÜLGATÖR SISTEMLERI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Emülgatör Seçimi ve Overrun / Hava Yapısı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Dondurmada emülgatör, yağ globüllerinin kısmi koalesansını kontrol ederek hava kabarcıklarının stabilize olmasını sağlar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Klasik yaklaşım: mono-digliserit + polisorbat 80; temiz etikette lesitin/yumurta sarısı alternatifleri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Overrun (hava oranı) hedefi, emülgatör tipi ve dozuyla doğrudan ilişkilidir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Yanlış emülgatör dozu düşük overrun (ağır doku) veya yapı çökmesine yol açar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STABILIZATÖR VE EMÜLGATÖR SISTEMLERI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Temiz Etiket Trendi ve Fonksiyonel İkame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Tüketici baskısı: E-kod içermeyen, "tanıdık" hammadde listesi talebi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İkame stratejisi örnekleri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Guar gam → keçiboynuzu unu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Karragenan → pektin/nişasta bazlı sistemler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Her ikame fonksiyonel test döngüsünden geçmeli — "temiz ama işlevsiz" reçete risklidir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Tedarikçilerle preblend (önceden karıştırılmış stabilizatör sistemi) çözümleri süreci hızlandırabilir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SÜT ÜRÜNLERI VE DONDURMA TEKNOLOJISI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Süt Ürünleri Formülasyonunda Protein Sistemleri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Kazein vs whey protein: farklı fonksiyonel profiller (jelleşme, su tutma, ısı stabilitesi)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Protein standardizasyonu: yağsız kuru madde (SNF) hedefine göre süt tozu/konsantre kullanımı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Isıl işlem protein denatürasyonunu etkiler — pastörizasyon/UHT parametreleri reçeteyle birlikte tasarlanmalı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11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SÜT ÜRÜNLERI VE DONDURMA TEKNOLOJISI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Fermente Süt Ürünlerinde Kültür ve Fonksiyonellik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Starter kültür seçimi: asitleşme hızı, viskozite, aroma profili (diasetil, asetaldehit dengesi)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Probiyotik/sinbiyotik ürünlerde canlılık (viability) raf ömrü boyunca korunmalı — suş seçimi ve prebiyotik destek kritik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Sineresis (peynir altı suyu ayrışması) kontrolü protein/stabilizatör dengesiyle yönetilir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SÜT ÜRÜNLERI VE DONDURMA TEKNOLOJISI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Dondurma Mix Tasarımı: Denge Formülü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Klasik mix bileşenleri: yağ (%10-16), SNF (%9-12), şeker (%13-17), stabilizatör/emülgatör (%0.3-0.5), su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Donma noktası düşürmesi (freezing point depression) şeker/tuz dengesine bağlı — "scoopability" burada belirlenir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Mix viskozitesi ve yaşlandırma (aging, 4°C'de 4-24 saat) protein/yağ hidrasyonunu tamamlar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SÜT ÜRÜNLERI VE DONDURMA TEKNOLOJISI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Dondurma Prosesi: Frizerden Sertleştirmeye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Kontinü frizer: hızlı dondurma ve hava katma (overrun) eşzamanlı gerçekleşir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Çıkış sıcaklığı (-5 / -6°C) ve overrun kontrolü ürün yoğunluğunu belirler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Sertleştirme tüneli (-30 / -40°C hızlı dondurma): küçük buz kristali = pürüzsüz doku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Dağıtım/depolamadaki sıcaklık dalgalanmaları buz kristali büyümesinin (heat shock) baş nedenidir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SÜT ÜRÜNLERI VE DONDURMA TEKNOLOJISI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Bitkisel Bazlı (Vegan) Süt Ürünü Formülasyonunda Ek Zorluklar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Süt proteininin fonksiyonel rollerini (emülsifikasyon, jelleşme, ısı stabilitesi) bitkisel protein/hidrokolloidle ikame etmek gerekir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Badem/kaju/yulaf bazlarında yağ profili ve protein miktarı farklıdır — reçete süt bazından bağımsız yeniden tasarlanmalı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Nutri-Score, şeker/yağ optimizasyonu bitkisel ürünlerde giderek daha öncelikli bir hedef haline geliyor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Türkiye'nin İlk Sinbiyotik Bebek Yoğurdu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Sütaş/Natura Gıda'daki formülasyon çalışmasında, bebek beslenmesi için sinbiyotik (probiyotik + prebiyotik) bir yoğurt reçetesi geliştirildi — Türkiye'de bir ilk.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Zorluk: probiyotik canlılığını raf ömrü boyunca korurken, hedef yaş grubu için tekstür ve tat profilini bebek damak tadına uygun tutmak.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Çözüm: suş seçimi + prebiyotik destek (inülin/FOS) + düşük asitleşme hızlı starter kombinasyonu, düşük SNF'de sineresis oluşturmayacak stabilizatör dozu ince ayarı.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Sonuç: ürün SIAL Paris'te iki uluslararası ödül aldı — teknik formülasyon kararlarının pazar/marka başarısına doğrudan katkısının somut bir örneği.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16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RAF ÖMRÜ, TEKSTÜR VE DUYUSAL OPTIMIZASYON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Raf Ömrü Testi Tasarımı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Gerçek zamanlı (shelf-life) test ile hızlandırılmış (accelerated, yüksek sıcaklık) test arasındaki fark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Kritik kalite noktaları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Mikrobiyal limit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Duyusal kabul edilebilirlik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Fiziksel stabilite (ayrışma, kristalizasyon)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Test sıklığı ve istatistiksel yeterlilik (örnek/tekrar sayısı) sonucun güvenilirliğini belirler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RAF ÖMRÜ, TEKSTÜR VE DUYUSAL OPTIMIZASYON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Tekstür Analizi: Enstrümantal Yöntemler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Tekstür analizörü (TA) ile sertlik, yapışkanlık, elastikiyet ölçümü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Reoloji: viskozite/akış davranışı, Newtonian olmayan sistemler, sıcaklığa bağlı davranış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Enstrümantal veriyi duyusal panelle korelasyon kurarak "objektif–sübjektif" köprüsü kurulur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RAF ÖMRÜ, TEKSTÜR VE DUYUSAL OPTIMIZASYON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Duyusal Değerlendirme Metodolojisi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Eğitilmiş panel (QDA — Quantitative Descriptive Analysis) ile tüketici paneli arasındaki fark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Hedonik ölçek (1-9) ile tercih testleri; fark testleri (triangle test) formülasyon değişikliğinin algılanabilirliğini ölçer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Panel eğitimi ve referans standartları, tutarlılık için şarttır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RAF ÖMRÜ, TEKSTÜR VE DUYUSAL OPTIMIZASYON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Duyusal – Maliyet – Üretilebilirlik Üçgeni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Her formülasyon kararı bu üç eksende bir ödünleşim (trade-off) içerir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Karar matrisi yaklaşımı: her kritere ağırlık verip alternatif reçeteleri puanlama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Paydaşlarla (satış, üretim, Ar-Ge) bu üçgeni görselleştirerek hizalanma sağlanır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20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MALIYET DÜŞÜRME VE ENDÜSTRIYEL SKALASYON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Reçete Mühendisliği ile Maliyet Optimizasyonu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Hammadde maliyet analizinde "fonksiyon başına maliyet" (cost-in-use) yaklaşımı — birim fiyat değil performans/fiyat oranı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Hammadde ikame denemeleri: eşdeğer fonksiyon, daha düşük maliyet arayışı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Fire/kayıp oranlarının azaltılması genelde hammadde değişiminden daha büyük tasarruf sağlar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21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MALIYET DÜŞÜRME VE ENDÜSTRIYEL SKALASYON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Laboratuvardan Endüstriyel Üretime Skalasyon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Ölçek büyüdükçe ısı/kütle transfer dinamikleri değişir — laboratuvar sonucu garanti değildir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Pilot ölçek ara adımı riski azaltır (100 L – 1000 L aralığı tipik)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Ekipman farkları (karıştırma hızı, kesme kuvveti/shear, ısıtma profili) reçete davranışını değiştirebilir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Devreye alma (commissioning) sırasında ince ayar için bütçe/zaman planlanmalı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MALIYET DÜŞÜRME VE ENDÜSTRIYEL SKALASYON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Skalasyon Risklerini Yönetme Kontrol Listesi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Kritik proses parametrelerini (CPP) tanımla ve pilot/endüstriyel arasında karşılaştır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İlk endüstriyel üretimde yoğun örnekleme ve duyusal/analitik kontrol planla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Tedarik zincirinin endüstriyel hacmi karşılayabildiğini teyit et (temin süresi, parti tutarlılığı)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Geri bildirim döngüsü kur: üretim → kalite → Ar-Ge, hızlı iterasyon için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Reçete Mühendisliğiyle Yıllık Milyonlarca TL Tasarruf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Tarım Kredi Dairy Products ve Matlı Süt Ürünleri'ndeki çalışmalarda hammadde fonksiyon haritalama ve fire azaltma projeleri yürütüldü.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Yöntem: her hammaddenin cost-in-use analiziyle değerlendirilmesi, eşdeğer fonksiyonu daha düşük maliyetle sağlayan alternatiflerin pilot ölçekte doğrulanması.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Duyusal panelle fark testleri yapılarak tüketici algısında değişiklik olmadığı teyit edildi, değişiklikler kademeli olarak devreye alındı.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Sonuç: birleşik olarak yıllık milyonlarca TL'lik maliyet tasarrufu sağlandı — ürün kalitesinden ödün vermeden.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Teknik / Formülasyon Danışmanlığı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24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libri"/>
              </a:rPr>
              <a:t>Özet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3327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Formülasyon; duyusal kalite, maliyet ve üretilebilirlik arasında sürekli bir denge kurma disiplinidir.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Stabilizatör/emülgatör sistemleri dondurma ve süt ürünlerinde tekstür/raf ömrünün belirleyicisidir — doz optimizasyonu deneysel doğrulama gerektirir.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Laboratuvar başarısı endüstriyel başarıyı garanti etmez; skalasyon kendi risk yönetimini gerektirir.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En büyük maliyet tasarrufları çoğu zaman hammadde değişiminden değil, fire/kayıp azaltmadan gelir.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5669280"/>
            <a:ext cx="10332720" cy="777240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45 dakikalık ücretsiz ön görüşme için başvurun → foodengineeringtalks.com/coaching/apply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